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1" r:id="rId1"/>
  </p:sldMasterIdLst>
  <p:notesMasterIdLst>
    <p:notesMasterId r:id="rId29"/>
  </p:notesMasterIdLst>
  <p:handoutMasterIdLst>
    <p:handoutMasterId r:id="rId30"/>
  </p:handoutMasterIdLst>
  <p:sldIdLst>
    <p:sldId id="280" r:id="rId2"/>
    <p:sldId id="261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DCF"/>
    <a:srgbClr val="B799C4"/>
    <a:srgbClr val="A27CB7"/>
    <a:srgbClr val="FFD44B"/>
    <a:srgbClr val="222F63"/>
    <a:srgbClr val="0E2B41"/>
    <a:srgbClr val="032239"/>
    <a:srgbClr val="112F45"/>
    <a:srgbClr val="13314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7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7491623897646084"/>
          <c:y val="1.11384309634348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a-IR"/>
        </a:p>
      </c:txPr>
    </c:title>
    <c:autoTitleDeleted val="0"/>
    <c:plotArea>
      <c:layout>
        <c:manualLayout>
          <c:layoutTarget val="inner"/>
          <c:xMode val="edge"/>
          <c:yMode val="edge"/>
          <c:x val="0.24162938443758092"/>
          <c:y val="9.721065623337731E-2"/>
          <c:w val="0.39396585177554416"/>
          <c:h val="0.8443125812085898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Identified  Needs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>
                  <a:lumMod val="90000"/>
                  <a:lumOff val="1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rgbClr val="FFD44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-7.4645571038975594E-2"/>
                  <c:y val="2.26515780393993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5.173858277247257E-2"/>
                  <c:y val="-9.4687845472249843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7.1795022312566584E-2"/>
                  <c:y val="-3.937544975800223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6.6182886811436109E-2"/>
                  <c:y val="6.694284713205131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3.116512494089228E-2"/>
                  <c:y val="8.19834563603729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a-I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Cardiac OR &amp; CathLab: 47</c:v>
                </c:pt>
                <c:pt idx="1">
                  <c:v>Plastic OR: 19</c:v>
                </c:pt>
                <c:pt idx="2">
                  <c:v>EM: 11</c:v>
                </c:pt>
                <c:pt idx="3">
                  <c:v>MDRD: 8</c:v>
                </c:pt>
                <c:pt idx="4">
                  <c:v>Other: 14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47</c:v>
                </c:pt>
                <c:pt idx="1">
                  <c:v>19</c:v>
                </c:pt>
                <c:pt idx="2">
                  <c:v>11</c:v>
                </c:pt>
                <c:pt idx="3">
                  <c:v>8</c:v>
                </c:pt>
                <c:pt idx="4">
                  <c:v>14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6147419076062042"/>
          <c:y val="0.14566480426838707"/>
          <c:w val="0.33707242073471916"/>
          <c:h val="0.79195778973185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a-I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a-I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0931D323-4CB5-4278-AF2A-7B9C78C9984C}" type="datetimeFigureOut">
              <a:rPr lang="fa-IR" smtClean="0"/>
              <a:t>09/02/1439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11BE6E7-7EF7-4FC5-97E6-2F5980FEB104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274716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4CDDC-77A4-409B-B4E2-05355CD475D4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D5DA1-5487-4D31-9B67-2DA916E41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283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189F8-0001-474C-976E-0968CDB399C6}" type="datetime1">
              <a:rPr lang="en-US" smtClean="0"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2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961E-E121-4542-A2A4-9696BF4A3BE4}" type="datetime1">
              <a:rPr lang="en-US" smtClean="0"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71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82D1-6811-4F14-B9DF-9B4C51F3BF77}" type="datetime1">
              <a:rPr lang="en-US" smtClean="0"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4180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CD72D-728E-4A7A-9A50-EBAC11C36024}" type="datetime1">
              <a:rPr lang="en-US" smtClean="0"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72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E6901-5907-4ACC-ABD1-81EE82E021B3}" type="datetime1">
              <a:rPr lang="en-US" smtClean="0"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9467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D677-02FB-44C6-A4C8-5C519E984B35}" type="datetime1">
              <a:rPr lang="en-US" smtClean="0"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27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8E11-2D3B-4B62-8C72-D96C8D459D58}" type="datetime1">
              <a:rPr lang="en-US" smtClean="0"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90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C05D-82C7-4178-A892-B51E45060F27}" type="datetime1">
              <a:rPr lang="en-US" smtClean="0"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51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latin typeface="Trebuchet MS (Headings)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FB69-C0E7-470F-A91B-91D326FC5C78}" type="datetime1">
              <a:rPr lang="en-US" smtClean="0"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87437" y="6342277"/>
            <a:ext cx="683339" cy="365125"/>
          </a:xfrm>
        </p:spPr>
        <p:txBody>
          <a:bodyPr/>
          <a:lstStyle>
            <a:lvl1pPr>
              <a:defRPr sz="200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241B872-52D6-4494-B842-2A6C959DF1C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48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69AF4-29C2-4A4E-B233-0398C6C885B6}" type="datetime1">
              <a:rPr lang="en-US" smtClean="0"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9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849D3-E1B8-4C0B-AB88-F7F6EC7B5F9C}" type="datetime1">
              <a:rPr lang="en-US" smtClean="0"/>
              <a:t>10/29/2017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7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A7D1-84AB-42B4-8163-CFC91F8F7581}" type="datetime1">
              <a:rPr lang="en-US" smtClean="0"/>
              <a:t>10/29/2017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3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833A-1056-48CE-92F4-4116C82CA375}" type="datetime1">
              <a:rPr lang="en-US" smtClean="0"/>
              <a:t>10/29/2017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79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B720-5727-452A-A2C0-D259D24CC4A6}" type="datetime1">
              <a:rPr lang="en-US" smtClean="0"/>
              <a:t>10/29/2017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8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FA165-7A50-44A3-96F3-98B0B458AE66}" type="datetime1">
              <a:rPr lang="en-US" smtClean="0"/>
              <a:t>10/29/2017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8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EE20-6FF4-4CE0-9A17-B356FC712217}" type="datetime1">
              <a:rPr lang="en-US" smtClean="0"/>
              <a:t>10/29/2017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9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50343-CAF4-4369-BBB5-D2C9973B4B6E}" type="datetime1">
              <a:rPr lang="en-US" smtClean="0"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6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png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20812" y="586408"/>
            <a:ext cx="432041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FINDING</a:t>
            </a:r>
            <a:endParaRPr lang="fa-IR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41" t="22221" r="10352" b="57684"/>
          <a:stretch/>
        </p:blipFill>
        <p:spPr>
          <a:xfrm>
            <a:off x="5194569" y="2285999"/>
            <a:ext cx="6496135" cy="26459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5217" y="2436000"/>
            <a:ext cx="5304594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CARDIOVASCULAR TEAM</a:t>
            </a:r>
            <a:endParaRPr lang="fa-IR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9" b="80000" l="1692" r="637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7" t="17103" r="58975" b="33143"/>
          <a:stretch/>
        </p:blipFill>
        <p:spPr>
          <a:xfrm>
            <a:off x="5553634" y="2166326"/>
            <a:ext cx="2422289" cy="18320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27632" y="3339832"/>
            <a:ext cx="2609882" cy="223298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Qingbo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Kang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Arthur Kohler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Chantelle Janeiro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Naghmeh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Bandari</a:t>
            </a:r>
            <a:endParaRPr lang="en-U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38623" y="6121535"/>
            <a:ext cx="199766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November, 2017</a:t>
            </a:r>
            <a:endParaRPr lang="fa-IR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78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645106" y="302649"/>
            <a:ext cx="5103320" cy="408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/>
              <a:t>Current Market </a:t>
            </a:r>
            <a:r>
              <a:rPr lang="en-US" sz="2000" b="1" dirty="0"/>
              <a:t>for cardiac assistive devices</a:t>
            </a:r>
            <a:endParaRPr lang="fa-IR" sz="2000" b="1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672829"/>
              </p:ext>
            </p:extLst>
          </p:nvPr>
        </p:nvGraphicFramePr>
        <p:xfrm>
          <a:off x="1132765" y="711351"/>
          <a:ext cx="8127999" cy="11125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/>
                        <a:t>US</a:t>
                      </a:r>
                      <a:endParaRPr lang="fa-I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/>
                        <a:t>Global</a:t>
                      </a:r>
                      <a:endParaRPr lang="fa-I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fa-IR" sz="18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/>
                        <a:t>770 Million</a:t>
                      </a:r>
                      <a:endParaRPr lang="fa-I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1.4$ Billion</a:t>
                      </a:r>
                      <a:endParaRPr lang="fa-I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/>
                        <a:t>Market</a:t>
                      </a:r>
                      <a:r>
                        <a:rPr lang="en-US" sz="1800" baseline="0" dirty="0" smtClean="0"/>
                        <a:t> Value (2017)</a:t>
                      </a:r>
                      <a:endParaRPr lang="fa-IR" sz="18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/>
                        <a:t>10.9%</a:t>
                      </a:r>
                      <a:endParaRPr lang="fa-I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/>
                        <a:t>8.6%</a:t>
                      </a:r>
                      <a:endParaRPr lang="fa-I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/>
                        <a:t>CAGR (2010-2017)</a:t>
                      </a:r>
                      <a:endParaRPr lang="fa-IR" sz="18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1</a:t>
            </a:r>
            <a:endParaRPr lang="fa-IR" dirty="0"/>
          </a:p>
        </p:txBody>
      </p:sp>
      <p:sp>
        <p:nvSpPr>
          <p:cNvPr id="22" name="Rectangle 21"/>
          <p:cNvSpPr/>
          <p:nvPr/>
        </p:nvSpPr>
        <p:spPr>
          <a:xfrm>
            <a:off x="1598925" y="2171357"/>
            <a:ext cx="7195688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Classification and Applicable 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Regulations for battery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chargers for VAD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45338"/>
              </p:ext>
            </p:extLst>
          </p:nvPr>
        </p:nvGraphicFramePr>
        <p:xfrm>
          <a:off x="1187777" y="2526385"/>
          <a:ext cx="8107053" cy="17007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8720"/>
                <a:gridCol w="2604559"/>
                <a:gridCol w="2733774"/>
              </a:tblGrid>
              <a:tr h="303855"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FDA-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CDRH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HEALTH CANADA 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</a:tr>
              <a:tr h="12892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Code: KRF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Number: 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CFR 870.3670</a:t>
                      </a:r>
                    </a:p>
                  </a:txBody>
                  <a:tcPr marL="68580" marR="68580" marT="0" marB="0" anchor="ctr">
                    <a:solidFill>
                      <a:srgbClr val="CC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Classification: I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EEC/2017/745</a:t>
                      </a: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Classification: I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Regulation: CMDCAS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7" name="Rectangle 26"/>
          <p:cNvSpPr/>
          <p:nvPr/>
        </p:nvSpPr>
        <p:spPr>
          <a:xfrm>
            <a:off x="1151639" y="4424499"/>
            <a:ext cx="7860385" cy="1676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Need Criteria: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 fontAlgn="base">
              <a:lnSpc>
                <a:spcPct val="107000"/>
              </a:lnSpc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proposed need is subjected to the following criteria: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Lightweight, easy to carry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No need to backpack for reserve battery set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Firmware to track flows and battery charge with phone application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84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59925" y="245930"/>
            <a:ext cx="176683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</a:t>
            </a:r>
            <a:r>
              <a:rPr lang="en-US" sz="40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2:</a:t>
            </a:r>
            <a:endParaRPr lang="en-US" sz="40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0231" y="3201224"/>
            <a:ext cx="10755983" cy="77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Disease </a:t>
            </a:r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status: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8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56064" y="452014"/>
            <a:ext cx="3760132" cy="39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Existing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Treatment and Problem</a:t>
            </a:r>
            <a:endParaRPr lang="fa-IR" sz="20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2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13075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2</a:t>
            </a:r>
            <a:endParaRPr lang="fa-IR" dirty="0"/>
          </a:p>
        </p:txBody>
      </p:sp>
      <p:sp>
        <p:nvSpPr>
          <p:cNvPr id="12" name="TextBox 11"/>
          <p:cNvSpPr txBox="1"/>
          <p:nvPr/>
        </p:nvSpPr>
        <p:spPr>
          <a:xfrm>
            <a:off x="3863023" y="369332"/>
            <a:ext cx="2957797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 smtClean="0"/>
              <a:t>Market and Competitors</a:t>
            </a:r>
            <a:endParaRPr lang="fa-IR" sz="2000" b="1" dirty="0"/>
          </a:p>
        </p:txBody>
      </p:sp>
    </p:spTree>
    <p:extLst>
      <p:ext uri="{BB962C8B-B14F-4D97-AF65-F5344CB8AC3E}">
        <p14:creationId xmlns:p14="http://schemas.microsoft.com/office/powerpoint/2010/main" val="57882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338" y="100351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2</a:t>
            </a:r>
            <a:endParaRPr lang="fa-IR" dirty="0"/>
          </a:p>
        </p:txBody>
      </p:sp>
      <p:sp>
        <p:nvSpPr>
          <p:cNvPr id="12" name="Rectangle 11"/>
          <p:cNvSpPr/>
          <p:nvPr/>
        </p:nvSpPr>
        <p:spPr>
          <a:xfrm>
            <a:off x="3065193" y="469683"/>
            <a:ext cx="4282006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Classification and Applicable 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Regulations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564545"/>
              </p:ext>
            </p:extLst>
          </p:nvPr>
        </p:nvGraphicFramePr>
        <p:xfrm>
          <a:off x="1140643" y="970962"/>
          <a:ext cx="8107053" cy="17007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8720"/>
                <a:gridCol w="2604559"/>
                <a:gridCol w="2733774"/>
              </a:tblGrid>
              <a:tr h="303855"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FDA-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CDRH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HEALTH CANADA 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</a:tr>
              <a:tr h="12892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Code: 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Number: </a:t>
                      </a:r>
                    </a:p>
                  </a:txBody>
                  <a:tcPr marL="68580" marR="68580" marT="0" marB="0" anchor="ctr">
                    <a:solidFill>
                      <a:srgbClr val="CC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Classification: I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EEC/2017/745</a:t>
                      </a: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Classification: I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Regulation: CMDCAS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113932" y="3389896"/>
            <a:ext cx="7860385" cy="743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Need Criteria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0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59925" y="245930"/>
            <a:ext cx="176683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</a:t>
            </a:r>
            <a:r>
              <a:rPr lang="en-US" sz="40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</a:t>
            </a:r>
            <a:endParaRPr lang="en-US" sz="40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0231" y="3201224"/>
            <a:ext cx="10755983" cy="77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Disease </a:t>
            </a:r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status: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52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56064" y="452014"/>
            <a:ext cx="3760132" cy="39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Existing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Treatment and Problem</a:t>
            </a:r>
            <a:endParaRPr lang="fa-IR" sz="20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3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67210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3</a:t>
            </a:r>
            <a:endParaRPr lang="fa-IR" dirty="0"/>
          </a:p>
        </p:txBody>
      </p:sp>
      <p:sp>
        <p:nvSpPr>
          <p:cNvPr id="12" name="TextBox 11"/>
          <p:cNvSpPr txBox="1"/>
          <p:nvPr/>
        </p:nvSpPr>
        <p:spPr>
          <a:xfrm>
            <a:off x="3863023" y="369332"/>
            <a:ext cx="2957797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 smtClean="0"/>
              <a:t>Market and Competitors</a:t>
            </a:r>
            <a:endParaRPr lang="fa-IR" sz="2000" b="1" dirty="0"/>
          </a:p>
        </p:txBody>
      </p:sp>
    </p:spTree>
    <p:extLst>
      <p:ext uri="{BB962C8B-B14F-4D97-AF65-F5344CB8AC3E}">
        <p14:creationId xmlns:p14="http://schemas.microsoft.com/office/powerpoint/2010/main" val="278149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338" y="100351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3</a:t>
            </a:r>
            <a:endParaRPr lang="fa-IR" dirty="0"/>
          </a:p>
        </p:txBody>
      </p:sp>
      <p:sp>
        <p:nvSpPr>
          <p:cNvPr id="12" name="Rectangle 11"/>
          <p:cNvSpPr/>
          <p:nvPr/>
        </p:nvSpPr>
        <p:spPr>
          <a:xfrm>
            <a:off x="3065193" y="469683"/>
            <a:ext cx="4282006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Classification and Applicable 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Regulations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140643" y="970962"/>
          <a:ext cx="8107053" cy="17007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8720"/>
                <a:gridCol w="2604559"/>
                <a:gridCol w="2733774"/>
              </a:tblGrid>
              <a:tr h="303855"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FDA-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CDRH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HEALTH CANADA 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</a:tr>
              <a:tr h="12892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Code: 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Number: </a:t>
                      </a:r>
                    </a:p>
                  </a:txBody>
                  <a:tcPr marL="68580" marR="68580" marT="0" marB="0" anchor="ctr">
                    <a:solidFill>
                      <a:srgbClr val="CC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Classification: I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EEC/2017/745</a:t>
                      </a: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Classification: I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Regulation: CMDCAS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113932" y="3389896"/>
            <a:ext cx="7860385" cy="743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Need Criteria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58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59925" y="245930"/>
            <a:ext cx="176683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</a:t>
            </a:r>
            <a:r>
              <a:rPr lang="en-US" sz="40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4:</a:t>
            </a:r>
            <a:endParaRPr lang="en-US" sz="40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0231" y="3201224"/>
            <a:ext cx="10755983" cy="77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Disease </a:t>
            </a:r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status: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85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9" name="Group 8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94499" y="330772"/>
            <a:ext cx="2360518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  <a:endParaRPr lang="fa-IR" sz="40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272" y="1526511"/>
            <a:ext cx="4652492" cy="440120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 smtClean="0"/>
              <a:t>Team Members</a:t>
            </a:r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endParaRPr lang="en-US" sz="2800" dirty="0" smtClean="0"/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 smtClean="0"/>
              <a:t>Observations</a:t>
            </a:r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endParaRPr lang="en-US" sz="2800" dirty="0" smtClean="0"/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 smtClean="0"/>
              <a:t>Need Identification</a:t>
            </a:r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endParaRPr lang="en-US" sz="2800" dirty="0" smtClean="0"/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 smtClean="0"/>
              <a:t>Need Screening</a:t>
            </a:r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endParaRPr lang="en-US" sz="2800" dirty="0" smtClean="0"/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 smtClean="0"/>
              <a:t>Top Five Need Statements</a:t>
            </a:r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endParaRPr lang="fa-IR" sz="2800" dirty="0"/>
          </a:p>
        </p:txBody>
      </p:sp>
    </p:spTree>
    <p:extLst>
      <p:ext uri="{BB962C8B-B14F-4D97-AF65-F5344CB8AC3E}">
        <p14:creationId xmlns:p14="http://schemas.microsoft.com/office/powerpoint/2010/main" val="35053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56064" y="452014"/>
            <a:ext cx="3760132" cy="39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Existing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Treatment and Problem</a:t>
            </a:r>
            <a:endParaRPr lang="fa-IR" sz="20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4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99875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4</a:t>
            </a:r>
            <a:endParaRPr lang="fa-IR" dirty="0"/>
          </a:p>
        </p:txBody>
      </p:sp>
      <p:sp>
        <p:nvSpPr>
          <p:cNvPr id="12" name="TextBox 11"/>
          <p:cNvSpPr txBox="1"/>
          <p:nvPr/>
        </p:nvSpPr>
        <p:spPr>
          <a:xfrm>
            <a:off x="3863023" y="369332"/>
            <a:ext cx="2957797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 smtClean="0"/>
              <a:t>Market and Competitors</a:t>
            </a:r>
            <a:endParaRPr lang="fa-IR" sz="2000" b="1" dirty="0"/>
          </a:p>
        </p:txBody>
      </p:sp>
    </p:spTree>
    <p:extLst>
      <p:ext uri="{BB962C8B-B14F-4D97-AF65-F5344CB8AC3E}">
        <p14:creationId xmlns:p14="http://schemas.microsoft.com/office/powerpoint/2010/main" val="367902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338" y="100351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4</a:t>
            </a:r>
            <a:endParaRPr lang="fa-IR" dirty="0"/>
          </a:p>
        </p:txBody>
      </p:sp>
      <p:sp>
        <p:nvSpPr>
          <p:cNvPr id="12" name="Rectangle 11"/>
          <p:cNvSpPr/>
          <p:nvPr/>
        </p:nvSpPr>
        <p:spPr>
          <a:xfrm>
            <a:off x="3065193" y="469683"/>
            <a:ext cx="4282006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Classification and Applicable 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Regulations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140643" y="970962"/>
          <a:ext cx="8107053" cy="17007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8720"/>
                <a:gridCol w="2604559"/>
                <a:gridCol w="2733774"/>
              </a:tblGrid>
              <a:tr h="303855"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FDA-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CDRH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HEALTH CANADA 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</a:tr>
              <a:tr h="12892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Code: 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Number: </a:t>
                      </a:r>
                    </a:p>
                  </a:txBody>
                  <a:tcPr marL="68580" marR="68580" marT="0" marB="0" anchor="ctr">
                    <a:solidFill>
                      <a:srgbClr val="CC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Classification: I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EEC/2017/745</a:t>
                      </a: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Classification: I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Regulation: CMDCAS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113932" y="3389896"/>
            <a:ext cx="7860385" cy="743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Need Criteria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52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59925" y="245930"/>
            <a:ext cx="176683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</a:t>
            </a:r>
            <a:r>
              <a:rPr lang="en-US" sz="40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5:</a:t>
            </a:r>
            <a:endParaRPr lang="en-US" sz="40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0231" y="3201224"/>
            <a:ext cx="10755983" cy="77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Disease </a:t>
            </a:r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status: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81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56064" y="452014"/>
            <a:ext cx="3760132" cy="39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Existing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Treatment and Problem</a:t>
            </a:r>
            <a:endParaRPr lang="fa-IR" sz="20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5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92522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5</a:t>
            </a:r>
            <a:endParaRPr lang="fa-IR" dirty="0"/>
          </a:p>
        </p:txBody>
      </p:sp>
      <p:sp>
        <p:nvSpPr>
          <p:cNvPr id="12" name="TextBox 11"/>
          <p:cNvSpPr txBox="1"/>
          <p:nvPr/>
        </p:nvSpPr>
        <p:spPr>
          <a:xfrm>
            <a:off x="3863023" y="369332"/>
            <a:ext cx="2957797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 smtClean="0"/>
              <a:t>Market and Competitors</a:t>
            </a:r>
            <a:endParaRPr lang="fa-IR" sz="2000" b="1" dirty="0"/>
          </a:p>
        </p:txBody>
      </p:sp>
    </p:spTree>
    <p:extLst>
      <p:ext uri="{BB962C8B-B14F-4D97-AF65-F5344CB8AC3E}">
        <p14:creationId xmlns:p14="http://schemas.microsoft.com/office/powerpoint/2010/main" val="17665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338" y="100351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5</a:t>
            </a:r>
            <a:endParaRPr lang="fa-IR" dirty="0"/>
          </a:p>
        </p:txBody>
      </p:sp>
      <p:sp>
        <p:nvSpPr>
          <p:cNvPr id="12" name="Rectangle 11"/>
          <p:cNvSpPr/>
          <p:nvPr/>
        </p:nvSpPr>
        <p:spPr>
          <a:xfrm>
            <a:off x="3065193" y="469683"/>
            <a:ext cx="4282006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Classification and Applicable 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Regulations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140643" y="970962"/>
          <a:ext cx="8107053" cy="16625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8720"/>
                <a:gridCol w="2604559"/>
                <a:gridCol w="2733774"/>
              </a:tblGrid>
              <a:tr h="303855"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FDA-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CDRH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HEALTH CANADA 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</a:tr>
              <a:tr h="12892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Code: 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Number: </a:t>
                      </a:r>
                    </a:p>
                  </a:txBody>
                  <a:tcPr marL="68580" marR="68580" marT="0" marB="0" anchor="ctr">
                    <a:solidFill>
                      <a:srgbClr val="CC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Classification: I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EEC/2017/745</a:t>
                      </a: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Classification: I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Regulation: CMDCAS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113932" y="3389896"/>
            <a:ext cx="7860385" cy="743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Need Criteria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00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41" t="22221" r="10352" b="57684"/>
          <a:stretch/>
        </p:blipFill>
        <p:spPr>
          <a:xfrm>
            <a:off x="5194569" y="2285999"/>
            <a:ext cx="6496135" cy="26459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6739" y="1762779"/>
            <a:ext cx="4166653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CARDIOVASCULAR TEAM</a:t>
            </a:r>
            <a:endParaRPr lang="fa-IR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9" b="80000" l="1692" r="637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7" t="17103" r="58975" b="33143"/>
          <a:stretch/>
        </p:blipFill>
        <p:spPr>
          <a:xfrm>
            <a:off x="4776283" y="1449422"/>
            <a:ext cx="1877439" cy="14786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90474" y="4713402"/>
            <a:ext cx="5233164" cy="120032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72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You…</a:t>
            </a:r>
            <a:endParaRPr lang="fa-IR" sz="7200" dirty="0">
              <a:solidFill>
                <a:srgbClr val="FFF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68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2094" y="280802"/>
            <a:ext cx="440377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MEMBERS</a:t>
            </a:r>
            <a:endParaRPr lang="fa-IR" sz="40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2094" y="1141317"/>
            <a:ext cx="8835892" cy="51398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 smtClean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Naghmeh</a:t>
            </a:r>
            <a:r>
              <a:rPr lang="en-US" sz="2000" dirty="0" smtClean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 smtClean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Bandari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- PhD. Student of Mechanical engineering, Concordia University (2016-Now)</a:t>
            </a:r>
          </a:p>
          <a:p>
            <a:pPr lvl="1"/>
            <a:r>
              <a:rPr lang="en-US" altLang="en-US" dirty="0" smtClean="0">
                <a:cs typeface="Times New Roman" panose="02020603050405020304" pitchFamily="18" charset="0"/>
              </a:rPr>
              <a:t>- Therapy </a:t>
            </a:r>
            <a:r>
              <a:rPr lang="en-US" altLang="en-US" dirty="0">
                <a:cs typeface="Times New Roman" panose="02020603050405020304" pitchFamily="18" charset="0"/>
              </a:rPr>
              <a:t>Development Specialist, </a:t>
            </a:r>
            <a:r>
              <a:rPr lang="en-US" altLang="en-US" dirty="0" err="1">
                <a:cs typeface="Times New Roman" panose="02020603050405020304" pitchFamily="18" charset="0"/>
              </a:rPr>
              <a:t>CoreValve</a:t>
            </a:r>
            <a:r>
              <a:rPr lang="en-US" altLang="en-US" baseline="30000" dirty="0">
                <a:cs typeface="Times New Roman" panose="02020603050405020304" pitchFamily="18" charset="0"/>
              </a:rPr>
              <a:t>®</a:t>
            </a:r>
            <a:r>
              <a:rPr lang="en-US" altLang="en-US" dirty="0">
                <a:cs typeface="Times New Roman" panose="02020603050405020304" pitchFamily="18" charset="0"/>
              </a:rPr>
              <a:t> TAVI, Medtronic</a:t>
            </a:r>
            <a:r>
              <a:rPr lang="en-US" altLang="en-US" baseline="30000" dirty="0">
                <a:cs typeface="Times New Roman" panose="02020603050405020304" pitchFamily="18" charset="0"/>
              </a:rPr>
              <a:t>®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lnc</a:t>
            </a:r>
            <a:r>
              <a:rPr lang="en-US" altLang="en-US" dirty="0" smtClean="0">
                <a:cs typeface="Times New Roman" panose="02020603050405020304" pitchFamily="18" charset="0"/>
              </a:rPr>
              <a:t>. (2010-2015)</a:t>
            </a:r>
          </a:p>
          <a:p>
            <a:pPr lvl="1"/>
            <a:r>
              <a:rPr lang="en-US" altLang="en-US" dirty="0" smtClean="0">
                <a:cs typeface="Times New Roman" panose="02020603050405020304" pitchFamily="18" charset="0"/>
              </a:rPr>
              <a:t>- Commerce </a:t>
            </a:r>
            <a:r>
              <a:rPr lang="en-US" altLang="en-US" dirty="0">
                <a:cs typeface="Times New Roman" panose="02020603050405020304" pitchFamily="18" charset="0"/>
              </a:rPr>
              <a:t>and Regulatory Affairs </a:t>
            </a:r>
            <a:r>
              <a:rPr lang="en-US" altLang="en-US" dirty="0" smtClean="0">
                <a:cs typeface="Times New Roman" panose="02020603050405020304" pitchFamily="18" charset="0"/>
              </a:rPr>
              <a:t>Supervisor, </a:t>
            </a:r>
            <a:r>
              <a:rPr lang="en-US" altLang="en-US" dirty="0" err="1" smtClean="0">
                <a:cs typeface="Times New Roman" panose="02020603050405020304" pitchFamily="18" charset="0"/>
              </a:rPr>
              <a:t>Thoratec</a:t>
            </a:r>
            <a:r>
              <a:rPr lang="en-US" altLang="en-US" dirty="0" smtClean="0">
                <a:cs typeface="Times New Roman" panose="02020603050405020304" pitchFamily="18" charset="0"/>
              </a:rPr>
              <a:t> Corp. (2007-2010)</a:t>
            </a:r>
            <a:endParaRPr lang="en-US" altLang="en-US" dirty="0"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Chantelle Janeiro</a:t>
            </a:r>
            <a:r>
              <a:rPr lang="en-US" sz="2000" dirty="0" smtClean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sz="20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Arthur Kohler</a:t>
            </a:r>
            <a:r>
              <a:rPr lang="en-US" sz="2000" dirty="0" smtClean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sz="20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Qingbo</a:t>
            </a:r>
            <a:r>
              <a:rPr lang="en-US" sz="2000" dirty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Kang</a:t>
            </a:r>
            <a:r>
              <a:rPr lang="en-US" sz="2000" dirty="0" smtClean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fa-IR" sz="20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0" r="5641"/>
          <a:stretch/>
        </p:blipFill>
        <p:spPr>
          <a:xfrm>
            <a:off x="9355693" y="634745"/>
            <a:ext cx="1112363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793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4499" y="330772"/>
            <a:ext cx="2749663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Observation</a:t>
            </a:r>
            <a:endParaRPr lang="fa-IR" sz="40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0689" y="1366137"/>
            <a:ext cx="9593652" cy="42165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</a:t>
            </a:r>
            <a:r>
              <a:rPr lang="en-US" sz="2800" dirty="0" smtClean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Hospital Visits</a:t>
            </a:r>
          </a:p>
          <a:p>
            <a:endParaRPr lang="en-US" sz="2400" dirty="0" smtClean="0">
              <a:solidFill>
                <a:schemeClr val="accent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u="sng" dirty="0" smtClean="0">
                <a:cs typeface="Times New Roman" panose="02020603050405020304" pitchFamily="18" charset="0"/>
              </a:rPr>
              <a:t>Two</a:t>
            </a:r>
            <a:r>
              <a:rPr lang="en-US" sz="2400" dirty="0" smtClean="0">
                <a:cs typeface="Times New Roman" panose="02020603050405020304" pitchFamily="18" charset="0"/>
              </a:rPr>
              <a:t> </a:t>
            </a:r>
            <a:r>
              <a:rPr lang="en-US" sz="2400" dirty="0">
                <a:cs typeface="Times New Roman" panose="02020603050405020304" pitchFamily="18" charset="0"/>
              </a:rPr>
              <a:t>general </a:t>
            </a:r>
            <a:r>
              <a:rPr lang="en-US" sz="2400" dirty="0" smtClean="0">
                <a:cs typeface="Times New Roman" panose="02020603050405020304" pitchFamily="18" charset="0"/>
              </a:rPr>
              <a:t>visits, Glen Hospital, with Dr. Galli</a:t>
            </a:r>
          </a:p>
          <a:p>
            <a:pPr lvl="1"/>
            <a:endParaRPr lang="en-US" sz="2400" dirty="0" smtClean="0"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u="sng" dirty="0" smtClean="0">
                <a:cs typeface="Times New Roman" panose="02020603050405020304" pitchFamily="18" charset="0"/>
              </a:rPr>
              <a:t>One</a:t>
            </a:r>
            <a:r>
              <a:rPr lang="en-US" sz="2400" dirty="0" smtClean="0">
                <a:cs typeface="Times New Roman" panose="02020603050405020304" pitchFamily="18" charset="0"/>
              </a:rPr>
              <a:t> </a:t>
            </a:r>
            <a:r>
              <a:rPr lang="en-US" sz="2400" dirty="0"/>
              <a:t>Coronary </a:t>
            </a:r>
            <a:r>
              <a:rPr lang="en-US" sz="2400" dirty="0" smtClean="0"/>
              <a:t>Artery Bypass Grafting (</a:t>
            </a:r>
            <a:r>
              <a:rPr lang="en-US" sz="2400" dirty="0" smtClean="0">
                <a:cs typeface="Times New Roman" panose="02020603050405020304" pitchFamily="18" charset="0"/>
              </a:rPr>
              <a:t>CABG), Glen Hospital, with </a:t>
            </a:r>
          </a:p>
          <a:p>
            <a:pPr lvl="2"/>
            <a:r>
              <a:rPr lang="en-US" sz="2400" dirty="0" smtClean="0">
                <a:cs typeface="Times New Roman" panose="02020603050405020304" pitchFamily="18" charset="0"/>
              </a:rPr>
              <a:t>Dr. </a:t>
            </a:r>
            <a:r>
              <a:rPr lang="en-US" sz="2400" dirty="0" err="1" smtClean="0">
                <a:cs typeface="Times New Roman" panose="02020603050405020304" pitchFamily="18" charset="0"/>
              </a:rPr>
              <a:t>Lachapelle</a:t>
            </a:r>
            <a:r>
              <a:rPr lang="en-US" sz="2400" dirty="0" smtClean="0">
                <a:cs typeface="Times New Roman" panose="02020603050405020304" pitchFamily="18" charset="0"/>
              </a:rPr>
              <a:t>, Dr. </a:t>
            </a:r>
            <a:r>
              <a:rPr lang="en-US" sz="2400" dirty="0" err="1" smtClean="0">
                <a:cs typeface="Times New Roman" panose="02020603050405020304" pitchFamily="18" charset="0"/>
              </a:rPr>
              <a:t>Cecere</a:t>
            </a:r>
            <a:endParaRPr lang="en-US" sz="2400" dirty="0" smtClean="0">
              <a:cs typeface="Times New Roman" panose="02020603050405020304" pitchFamily="18" charset="0"/>
            </a:endParaRPr>
          </a:p>
          <a:p>
            <a:pPr lvl="2"/>
            <a:endParaRPr lang="en-US" sz="2400" dirty="0"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u="sng" dirty="0" smtClean="0">
                <a:cs typeface="Times New Roman" panose="02020603050405020304" pitchFamily="18" charset="0"/>
              </a:rPr>
              <a:t>Two</a:t>
            </a:r>
            <a:r>
              <a:rPr lang="en-US" sz="2400" dirty="0" smtClean="0"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cs typeface="Times New Roman" panose="02020603050405020304" pitchFamily="18" charset="0"/>
              </a:rPr>
              <a:t>Transcatheter</a:t>
            </a:r>
            <a:r>
              <a:rPr lang="en-US" sz="2400" dirty="0" smtClean="0">
                <a:cs typeface="Times New Roman" panose="02020603050405020304" pitchFamily="18" charset="0"/>
              </a:rPr>
              <a:t> Aortic Valve Implantation (TAVI), Glen Hospital</a:t>
            </a:r>
          </a:p>
          <a:p>
            <a:pPr lvl="2"/>
            <a:r>
              <a:rPr lang="en-US" sz="2400" dirty="0" smtClean="0">
                <a:cs typeface="Times New Roman" panose="02020603050405020304" pitchFamily="18" charset="0"/>
              </a:rPr>
              <a:t>With Dr. </a:t>
            </a:r>
            <a:r>
              <a:rPr lang="en-US" sz="2400" dirty="0" err="1" smtClean="0">
                <a:cs typeface="Times New Roman" panose="02020603050405020304" pitchFamily="18" charset="0"/>
              </a:rPr>
              <a:t>Lachapelle</a:t>
            </a:r>
            <a:r>
              <a:rPr lang="en-US" sz="2400" dirty="0" smtClean="0">
                <a:cs typeface="Times New Roman" panose="02020603050405020304" pitchFamily="18" charset="0"/>
              </a:rPr>
              <a:t>, Dr. Piazza </a:t>
            </a:r>
            <a:endParaRPr lang="en-US" sz="2400" dirty="0">
              <a:cs typeface="Times New Roman" panose="02020603050405020304" pitchFamily="18" charset="0"/>
            </a:endParaRPr>
          </a:p>
          <a:p>
            <a:pPr lvl="1"/>
            <a:endParaRPr lang="en-US" sz="2400" dirty="0" smtClean="0">
              <a:solidFill>
                <a:schemeClr val="accent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 smtClean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fa-IR" sz="2400" dirty="0">
              <a:solidFill>
                <a:schemeClr val="accent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026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1375" y="245930"/>
            <a:ext cx="4189032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Identification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3872" y="1012222"/>
            <a:ext cx="5143267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cs typeface="Times New Roman" panose="02020603050405020304" pitchFamily="18" charset="0"/>
              </a:rPr>
              <a:t>Total number of identified needs: 99 </a:t>
            </a:r>
            <a:endParaRPr lang="fa-IR" sz="2400" dirty="0">
              <a:cs typeface="Times New Roman" panose="02020603050405020304" pitchFamily="18" charset="0"/>
            </a:endParaRPr>
          </a:p>
        </p:txBody>
      </p:sp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2682437027"/>
              </p:ext>
            </p:extLst>
          </p:nvPr>
        </p:nvGraphicFramePr>
        <p:xfrm>
          <a:off x="123872" y="1661970"/>
          <a:ext cx="10434149" cy="4560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8116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4240" y="123382"/>
            <a:ext cx="3477234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Screening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38" y="922909"/>
            <a:ext cx="8988923" cy="5280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ight Arrow 13"/>
          <p:cNvSpPr/>
          <p:nvPr/>
        </p:nvSpPr>
        <p:spPr>
          <a:xfrm>
            <a:off x="8482529" y="2064471"/>
            <a:ext cx="1707846" cy="457200"/>
          </a:xfrm>
          <a:prstGeom prst="rightArrow">
            <a:avLst/>
          </a:prstGeom>
          <a:solidFill>
            <a:srgbClr val="B799C4"/>
          </a:solidFill>
          <a:ln>
            <a:solidFill>
              <a:srgbClr val="B79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6" name="Right Arrow 15"/>
          <p:cNvSpPr/>
          <p:nvPr/>
        </p:nvSpPr>
        <p:spPr>
          <a:xfrm>
            <a:off x="8896645" y="5732562"/>
            <a:ext cx="1707846" cy="509047"/>
          </a:xfrm>
          <a:prstGeom prst="rightArrow">
            <a:avLst/>
          </a:prstGeom>
          <a:solidFill>
            <a:srgbClr val="A27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" name="Oval 17"/>
          <p:cNvSpPr/>
          <p:nvPr/>
        </p:nvSpPr>
        <p:spPr>
          <a:xfrm>
            <a:off x="10455325" y="320512"/>
            <a:ext cx="1005840" cy="10058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99</a:t>
            </a:r>
            <a:endParaRPr lang="fa-I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523905" y="1834456"/>
            <a:ext cx="822960" cy="82296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fa-I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0683925" y="5665630"/>
            <a:ext cx="548640" cy="54864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5</a:t>
            </a:r>
            <a:endParaRPr lang="fa-IR" sz="4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626850" y="-31722"/>
            <a:ext cx="23969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2200" b="1" i="0" u="none" strike="noStrike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Number of </a:t>
            </a:r>
            <a:r>
              <a:rPr lang="en-US" dirty="0" smtClean="0">
                <a:solidFill>
                  <a:schemeClr val="bg1"/>
                </a:solidFill>
              </a:rPr>
              <a:t>Needs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8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59925" y="245930"/>
            <a:ext cx="176683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</a:t>
            </a:r>
            <a:r>
              <a:rPr lang="en-US" sz="40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</a:t>
            </a:r>
            <a:endParaRPr lang="en-US" sz="40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4268" y="953816"/>
            <a:ext cx="9898144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 way to overcome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lack of wireless charging for medical devices that require an external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power source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such as ventricle assist device,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 patients with congestive heart failure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in order to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improve convenience, maintenance, portability and quality of life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0231" y="3201224"/>
            <a:ext cx="10755983" cy="3174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Disease </a:t>
            </a:r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status: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 failure (HF) is a condition that the heart's pumping power is lower than healthy level. Consequently, the heart is not capable of pumping demanded oxygen and nutrients to the body.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26 million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5.7 million people in the US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expected that by 2030 more than 8 million people will have this condition, with 46 % increase in prevalence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36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9460" y="972255"/>
            <a:ext cx="108733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Heart failure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could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be treated by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Ventricle Assist Device (VAD), a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small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implantable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device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that act to compensate the pumping function of the heart and assist in circulating blood throughout the body. </a:t>
            </a:r>
            <a:endParaRPr lang="en-US" sz="2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VADs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systems consist pump, system controller, power source, power leads, batteries and battery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clips</a:t>
            </a:r>
            <a:endParaRPr lang="fa-IR" sz="2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5326715" y="2224723"/>
            <a:ext cx="6173983" cy="3988604"/>
            <a:chOff x="4930792" y="2027233"/>
            <a:chExt cx="6598314" cy="419552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0792" y="2027233"/>
              <a:ext cx="6598314" cy="419552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4" name="Rectangle 13"/>
            <p:cNvSpPr/>
            <p:nvPr/>
          </p:nvSpPr>
          <p:spPr>
            <a:xfrm>
              <a:off x="5005633" y="2089713"/>
              <a:ext cx="311085" cy="248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408682" y="2117993"/>
              <a:ext cx="311085" cy="248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69598" y="2149019"/>
            <a:ext cx="4996942" cy="47089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VADs must always have power, either from batteries or electricity from the wall </a:t>
            </a:r>
            <a:r>
              <a:rPr lang="en-US" sz="2000" dirty="0" smtClean="0"/>
              <a:t>outlet</a:t>
            </a:r>
          </a:p>
          <a:p>
            <a:pPr>
              <a:buClr>
                <a:srgbClr val="C00000"/>
              </a:buClr>
            </a:pPr>
            <a:endParaRPr lang="en-US" sz="2000" dirty="0" smtClean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A power module or AC adaptor is used when the patient is not active, like when he is watching TV. It must be used when he is </a:t>
            </a:r>
            <a:r>
              <a:rPr lang="en-US" sz="2000" dirty="0" smtClean="0"/>
              <a:t>sleeping</a:t>
            </a:r>
          </a:p>
          <a:p>
            <a:pPr>
              <a:buClr>
                <a:srgbClr val="C00000"/>
              </a:buClr>
            </a:pPr>
            <a:endParaRPr lang="en-US" sz="2000" dirty="0" smtClean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 smtClean="0"/>
              <a:t>Batteries </a:t>
            </a:r>
            <a:r>
              <a:rPr lang="en-US" sz="2000" dirty="0"/>
              <a:t>should be exchanged when their charge falls below 25% </a:t>
            </a:r>
            <a:r>
              <a:rPr lang="en-US" sz="2000" dirty="0" smtClean="0"/>
              <a:t>capacity</a:t>
            </a:r>
          </a:p>
          <a:p>
            <a:pPr>
              <a:buClr>
                <a:srgbClr val="C00000"/>
              </a:buClr>
            </a:pPr>
            <a:endParaRPr lang="en-US" sz="2000" dirty="0" smtClean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 smtClean="0"/>
              <a:t>Fully </a:t>
            </a:r>
            <a:r>
              <a:rPr lang="en-US" sz="2000" dirty="0"/>
              <a:t>charged batteries should always be </a:t>
            </a:r>
            <a:r>
              <a:rPr lang="en-US" sz="2000" dirty="0" smtClean="0"/>
              <a:t>available or carried by backup bag 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fa-IR" sz="2000" dirty="0"/>
          </a:p>
        </p:txBody>
      </p:sp>
      <p:sp>
        <p:nvSpPr>
          <p:cNvPr id="18" name="Rectangle 17"/>
          <p:cNvSpPr/>
          <p:nvPr/>
        </p:nvSpPr>
        <p:spPr>
          <a:xfrm>
            <a:off x="3656064" y="452014"/>
            <a:ext cx="3760132" cy="39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Existing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Treatment and Problem</a:t>
            </a:r>
            <a:endParaRPr lang="fa-IR" sz="20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1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32337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1</a:t>
            </a:r>
            <a:endParaRPr lang="fa-IR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7"/>
          <a:stretch/>
        </p:blipFill>
        <p:spPr>
          <a:xfrm>
            <a:off x="772522" y="360882"/>
            <a:ext cx="8739447" cy="5852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4343790" y="32175"/>
            <a:ext cx="1596912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 smtClean="0"/>
              <a:t>Competitors</a:t>
            </a:r>
            <a:endParaRPr lang="fa-IR" sz="2000" b="1" dirty="0"/>
          </a:p>
        </p:txBody>
      </p:sp>
    </p:spTree>
    <p:extLst>
      <p:ext uri="{BB962C8B-B14F-4D97-AF65-F5344CB8AC3E}">
        <p14:creationId xmlns:p14="http://schemas.microsoft.com/office/powerpoint/2010/main" val="238383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Custom 5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103149"/>
      </a:accent1>
      <a:accent2>
        <a:srgbClr val="19496D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Custom 1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Milk Glass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2251</TotalTime>
  <Words>705</Words>
  <Application>Microsoft Office PowerPoint</Application>
  <PresentationFormat>Widescreen</PresentationFormat>
  <Paragraphs>228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Arial Rounded MT Bold</vt:lpstr>
      <vt:lpstr>Bell MT</vt:lpstr>
      <vt:lpstr>Calibri</vt:lpstr>
      <vt:lpstr>Tahoma</vt:lpstr>
      <vt:lpstr>Times New Roman</vt:lpstr>
      <vt:lpstr>Trebuchet MS (Headings)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ENCS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Asal_Bandari</dc:creator>
  <cp:lastModifiedBy>Amir Hooshiar</cp:lastModifiedBy>
  <cp:revision>171</cp:revision>
  <dcterms:created xsi:type="dcterms:W3CDTF">2017-01-09T18:49:05Z</dcterms:created>
  <dcterms:modified xsi:type="dcterms:W3CDTF">2017-10-30T04:44:05Z</dcterms:modified>
</cp:coreProperties>
</file>